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" charset="1" panose="00000000000000000000"/>
      <p:regular r:id="rId18"/>
    </p:embeddedFont>
    <p:embeddedFont>
      <p:font typeface="Garet Bold" charset="1" panose="00000000000000000000"/>
      <p:regular r:id="rId19"/>
    </p:embeddedFont>
    <p:embeddedFont>
      <p:font typeface="Open Sans" charset="1" panose="00000000000000000000"/>
      <p:regular r:id="rId20"/>
    </p:embeddedFont>
    <p:embeddedFont>
      <p:font typeface="Inter" charset="1" panose="020B0502030000000004"/>
      <p:regular r:id="rId21"/>
    </p:embeddedFont>
    <p:embeddedFont>
      <p:font typeface="Garet Ultra-Bold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Open Sans Bold" charset="1" panose="00000000000000000000"/>
      <p:regular r:id="rId24"/>
    </p:embeddedFont>
    <p:embeddedFont>
      <p:font typeface="Inter Bold" charset="1" panose="020B080203000000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13405" t="0" r="-11951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4423" y="8731720"/>
            <a:ext cx="564671" cy="564671"/>
          </a:xfrm>
          <a:custGeom>
            <a:avLst/>
            <a:gdLst/>
            <a:ahLst/>
            <a:cxnLst/>
            <a:rect r="r" b="b" t="t" l="l"/>
            <a:pathLst>
              <a:path h="564671" w="564671">
                <a:moveTo>
                  <a:pt x="0" y="0"/>
                </a:moveTo>
                <a:lnTo>
                  <a:pt x="564672" y="0"/>
                </a:lnTo>
                <a:lnTo>
                  <a:pt x="564672" y="564672"/>
                </a:lnTo>
                <a:lnTo>
                  <a:pt x="0" y="56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815572" y="8916670"/>
            <a:ext cx="2545888" cy="254588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76414" y="8026119"/>
            <a:ext cx="660690" cy="660690"/>
          </a:xfrm>
          <a:custGeom>
            <a:avLst/>
            <a:gdLst/>
            <a:ahLst/>
            <a:cxnLst/>
            <a:rect r="r" b="b" t="t" l="l"/>
            <a:pathLst>
              <a:path h="660690" w="660690">
                <a:moveTo>
                  <a:pt x="0" y="0"/>
                </a:moveTo>
                <a:lnTo>
                  <a:pt x="660690" y="0"/>
                </a:lnTo>
                <a:lnTo>
                  <a:pt x="660690" y="660690"/>
                </a:lnTo>
                <a:lnTo>
                  <a:pt x="0" y="66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33415" y="8869045"/>
            <a:ext cx="51025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sattorov7474@gmail.com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37104" y="8138024"/>
            <a:ext cx="723090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Umidjon Sattorov(student at Skillbox platform)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4423" y="229484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</a:rPr>
              <a:t>FINAL WORK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16679" cy="10287000"/>
            <a:chOff x="0" y="0"/>
            <a:chExt cx="16899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99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9989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267127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85096" y="462435"/>
            <a:ext cx="2776380" cy="2776380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6000">
              <a:off x="221023" y="546746"/>
              <a:ext cx="14397983" cy="13746537"/>
            </a:xfrm>
            <a:custGeom>
              <a:avLst/>
              <a:gdLst/>
              <a:ahLst/>
              <a:cxnLst/>
              <a:rect r="r" b="b" t="t" l="l"/>
              <a:pathLst>
                <a:path h="13746537" w="14397983">
                  <a:moveTo>
                    <a:pt x="7187022" y="15279"/>
                  </a:moveTo>
                  <a:cubicBezTo>
                    <a:pt x="4729573" y="8578"/>
                    <a:pt x="2456374" y="1317266"/>
                    <a:pt x="1228187" y="3445800"/>
                  </a:cubicBezTo>
                  <a:cubicBezTo>
                    <a:pt x="0" y="5574334"/>
                    <a:pt x="4578" y="8197324"/>
                    <a:pt x="1240188" y="10321557"/>
                  </a:cubicBezTo>
                  <a:cubicBezTo>
                    <a:pt x="2475797" y="12445791"/>
                    <a:pt x="4753550" y="13746536"/>
                    <a:pt x="7210961" y="13731257"/>
                  </a:cubicBezTo>
                  <a:cubicBezTo>
                    <a:pt x="9668410" y="13737958"/>
                    <a:pt x="11941608" y="12429270"/>
                    <a:pt x="13169796" y="10300736"/>
                  </a:cubicBezTo>
                  <a:cubicBezTo>
                    <a:pt x="14397983" y="8172203"/>
                    <a:pt x="14393405" y="5549212"/>
                    <a:pt x="13157796" y="3424979"/>
                  </a:cubicBezTo>
                  <a:cubicBezTo>
                    <a:pt x="11922186" y="1300745"/>
                    <a:pt x="9644433" y="0"/>
                    <a:pt x="7187022" y="15279"/>
                  </a:cubicBezTo>
                  <a:close/>
                </a:path>
              </a:pathLst>
            </a:custGeom>
            <a:blipFill>
              <a:blip r:embed="rId2"/>
              <a:stretch>
                <a:fillRect l="-90531" t="0" r="-8159" b="-1235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26637" y="462435"/>
            <a:ext cx="5473113" cy="669452"/>
            <a:chOff x="0" y="0"/>
            <a:chExt cx="3481912" cy="4258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</a:rPr>
                <a:t>One Hot encoder: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26637" y="1284760"/>
            <a:ext cx="7474654" cy="1954055"/>
            <a:chOff x="0" y="0"/>
            <a:chExt cx="1968633" cy="514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8633" cy="514648"/>
            </a:xfrm>
            <a:custGeom>
              <a:avLst/>
              <a:gdLst/>
              <a:ahLst/>
              <a:cxnLst/>
              <a:rect r="r" b="b" t="t" l="l"/>
              <a:pathLst>
                <a:path h="514648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461825"/>
                  </a:lnTo>
                  <a:cubicBezTo>
                    <a:pt x="1968633" y="490998"/>
                    <a:pt x="1944983" y="514648"/>
                    <a:pt x="1915809" y="514648"/>
                  </a:cubicBezTo>
                  <a:lnTo>
                    <a:pt x="52824" y="514648"/>
                  </a:lnTo>
                  <a:cubicBezTo>
                    <a:pt x="38814" y="514648"/>
                    <a:pt x="25378" y="509083"/>
                    <a:pt x="15472" y="499176"/>
                  </a:cubicBezTo>
                  <a:cubicBezTo>
                    <a:pt x="5565" y="489270"/>
                    <a:pt x="0" y="475834"/>
                    <a:pt x="0" y="461825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68633" cy="552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085096" y="3593101"/>
            <a:ext cx="2776380" cy="2776380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026637" y="3593101"/>
            <a:ext cx="5473113" cy="669452"/>
            <a:chOff x="0" y="0"/>
            <a:chExt cx="3481912" cy="4258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</a:rPr>
                <a:t>Standart scaler: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26637" y="4415426"/>
            <a:ext cx="7474654" cy="1954055"/>
            <a:chOff x="0" y="0"/>
            <a:chExt cx="1968633" cy="51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68633" cy="514648"/>
            </a:xfrm>
            <a:custGeom>
              <a:avLst/>
              <a:gdLst/>
              <a:ahLst/>
              <a:cxnLst/>
              <a:rect r="r" b="b" t="t" l="l"/>
              <a:pathLst>
                <a:path h="514648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461825"/>
                  </a:lnTo>
                  <a:cubicBezTo>
                    <a:pt x="1968633" y="490998"/>
                    <a:pt x="1944983" y="514648"/>
                    <a:pt x="1915809" y="514648"/>
                  </a:cubicBezTo>
                  <a:lnTo>
                    <a:pt x="52824" y="514648"/>
                  </a:lnTo>
                  <a:cubicBezTo>
                    <a:pt x="38814" y="514648"/>
                    <a:pt x="25378" y="509083"/>
                    <a:pt x="15472" y="499176"/>
                  </a:cubicBezTo>
                  <a:cubicBezTo>
                    <a:pt x="5565" y="489270"/>
                    <a:pt x="0" y="475834"/>
                    <a:pt x="0" y="461825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68633" cy="552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085096" y="6723766"/>
            <a:ext cx="2776380" cy="2776380"/>
            <a:chOff x="0" y="0"/>
            <a:chExt cx="14840029" cy="1484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6000">
              <a:off x="221023" y="546746"/>
              <a:ext cx="14397983" cy="13746537"/>
            </a:xfrm>
            <a:custGeom>
              <a:avLst/>
              <a:gdLst/>
              <a:ahLst/>
              <a:cxnLst/>
              <a:rect r="r" b="b" t="t" l="l"/>
              <a:pathLst>
                <a:path h="13746537" w="14397983">
                  <a:moveTo>
                    <a:pt x="7187022" y="15279"/>
                  </a:moveTo>
                  <a:cubicBezTo>
                    <a:pt x="4729573" y="8578"/>
                    <a:pt x="2456374" y="1317266"/>
                    <a:pt x="1228187" y="3445800"/>
                  </a:cubicBezTo>
                  <a:cubicBezTo>
                    <a:pt x="0" y="5574334"/>
                    <a:pt x="4578" y="8197324"/>
                    <a:pt x="1240188" y="10321557"/>
                  </a:cubicBezTo>
                  <a:cubicBezTo>
                    <a:pt x="2475797" y="12445791"/>
                    <a:pt x="4753550" y="13746536"/>
                    <a:pt x="7210961" y="13731257"/>
                  </a:cubicBezTo>
                  <a:cubicBezTo>
                    <a:pt x="9668410" y="13737958"/>
                    <a:pt x="11941608" y="12429270"/>
                    <a:pt x="13169796" y="10300736"/>
                  </a:cubicBezTo>
                  <a:cubicBezTo>
                    <a:pt x="14397983" y="8172203"/>
                    <a:pt x="14393405" y="5549212"/>
                    <a:pt x="13157796" y="3424979"/>
                  </a:cubicBezTo>
                  <a:cubicBezTo>
                    <a:pt x="11922186" y="1300745"/>
                    <a:pt x="9644433" y="0"/>
                    <a:pt x="7187022" y="15279"/>
                  </a:cubicBezTo>
                  <a:close/>
                </a:path>
              </a:pathLst>
            </a:custGeom>
            <a:blipFill>
              <a:blip r:embed="rId4"/>
              <a:stretch>
                <a:fillRect l="-108759" t="-17" r="-49490" b="-94465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26637" y="6723766"/>
            <a:ext cx="5473113" cy="669452"/>
            <a:chOff x="0" y="0"/>
            <a:chExt cx="3481912" cy="4258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</a:rPr>
                <a:t> Label encoder: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026637" y="7546091"/>
            <a:ext cx="7474654" cy="1954055"/>
            <a:chOff x="0" y="0"/>
            <a:chExt cx="1968633" cy="51464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68633" cy="514648"/>
            </a:xfrm>
            <a:custGeom>
              <a:avLst/>
              <a:gdLst/>
              <a:ahLst/>
              <a:cxnLst/>
              <a:rect r="r" b="b" t="t" l="l"/>
              <a:pathLst>
                <a:path h="514648" w="1968633">
                  <a:moveTo>
                    <a:pt x="52824" y="0"/>
                  </a:moveTo>
                  <a:lnTo>
                    <a:pt x="1915809" y="0"/>
                  </a:lnTo>
                  <a:cubicBezTo>
                    <a:pt x="1929819" y="0"/>
                    <a:pt x="1943255" y="5565"/>
                    <a:pt x="1953161" y="15472"/>
                  </a:cubicBezTo>
                  <a:cubicBezTo>
                    <a:pt x="1963068" y="25378"/>
                    <a:pt x="1968633" y="38814"/>
                    <a:pt x="1968633" y="52824"/>
                  </a:cubicBezTo>
                  <a:lnTo>
                    <a:pt x="1968633" y="461825"/>
                  </a:lnTo>
                  <a:cubicBezTo>
                    <a:pt x="1968633" y="490998"/>
                    <a:pt x="1944983" y="514648"/>
                    <a:pt x="1915809" y="514648"/>
                  </a:cubicBezTo>
                  <a:lnTo>
                    <a:pt x="52824" y="514648"/>
                  </a:lnTo>
                  <a:cubicBezTo>
                    <a:pt x="38814" y="514648"/>
                    <a:pt x="25378" y="509083"/>
                    <a:pt x="15472" y="499176"/>
                  </a:cubicBezTo>
                  <a:cubicBezTo>
                    <a:pt x="5565" y="489270"/>
                    <a:pt x="0" y="475834"/>
                    <a:pt x="0" y="461825"/>
                  </a:cubicBezTo>
                  <a:lnTo>
                    <a:pt x="0" y="52824"/>
                  </a:lnTo>
                  <a:cubicBezTo>
                    <a:pt x="0" y="38814"/>
                    <a:pt x="5565" y="25378"/>
                    <a:pt x="15472" y="15472"/>
                  </a:cubicBezTo>
                  <a:cubicBezTo>
                    <a:pt x="25378" y="5565"/>
                    <a:pt x="38814" y="0"/>
                    <a:pt x="52824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968633" cy="552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16626" y="367185"/>
            <a:ext cx="4816468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FEATURE ENGINEERING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626" y="3231411"/>
            <a:ext cx="4492263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In these stage of modelling, I have transformed the dataset by reducing the number of excessive columns and then do some feature engineering tasks.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85373" y="1496748"/>
            <a:ext cx="6490794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For this stage, I have replaced the values of table data to binary form using One Hot encoder. But before that, In order to avoid using extra columns, I have diminished the number of cols.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85373" y="4627413"/>
            <a:ext cx="6490794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After using One hot encoder to categorical values, I have used Standart scaler for the values of numerical columns.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85373" y="7758079"/>
            <a:ext cx="6490794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For the purpose of avoiding excessive usage of columns in resulting machine learning model, I ahev use Label encoder to reduce the number of unique values.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8951" y="1821200"/>
            <a:ext cx="7515987" cy="5856474"/>
          </a:xfrm>
          <a:custGeom>
            <a:avLst/>
            <a:gdLst/>
            <a:ahLst/>
            <a:cxnLst/>
            <a:rect r="r" b="b" t="t" l="l"/>
            <a:pathLst>
              <a:path h="5856474" w="7515987">
                <a:moveTo>
                  <a:pt x="0" y="0"/>
                </a:moveTo>
                <a:lnTo>
                  <a:pt x="7515988" y="0"/>
                </a:lnTo>
                <a:lnTo>
                  <a:pt x="7515988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1454" y="1821200"/>
            <a:ext cx="7170963" cy="5644962"/>
          </a:xfrm>
          <a:custGeom>
            <a:avLst/>
            <a:gdLst/>
            <a:ahLst/>
            <a:cxnLst/>
            <a:rect r="r" b="b" t="t" l="l"/>
            <a:pathLst>
              <a:path h="5644962" w="7170963">
                <a:moveTo>
                  <a:pt x="0" y="0"/>
                </a:moveTo>
                <a:lnTo>
                  <a:pt x="7170963" y="0"/>
                </a:lnTo>
                <a:lnTo>
                  <a:pt x="7170963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51" y="296934"/>
            <a:ext cx="1493004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TRAINING MACHINE LEARNING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51" y="8389440"/>
            <a:ext cx="739971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This machine learning model performed well in the given task and returned 0.78 auc metric. The model is trained with over 200000 data from the dataset.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454" y="8245365"/>
            <a:ext cx="7906692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This machine learning model performed far better than Random forest and demonstrated 0.95 auc metric. The model is trained using only 3% of the data and test with other 100000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258" y="7849725"/>
            <a:ext cx="73997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Random Forest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454" y="7639575"/>
            <a:ext cx="88265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Tabular model of fastai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t="0" r="-129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53503" y="4648200"/>
            <a:ext cx="87665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28092" y="8722187"/>
            <a:ext cx="51025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sattorov7474@gmail.com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4423" y="313553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</a:rPr>
              <a:t>THANK YOU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53503" y="8696382"/>
            <a:ext cx="488488" cy="488488"/>
          </a:xfrm>
          <a:custGeom>
            <a:avLst/>
            <a:gdLst/>
            <a:ahLst/>
            <a:cxnLst/>
            <a:rect r="r" b="b" t="t" l="l"/>
            <a:pathLst>
              <a:path h="488488" w="488488">
                <a:moveTo>
                  <a:pt x="0" y="0"/>
                </a:moveTo>
                <a:lnTo>
                  <a:pt x="488489" y="0"/>
                </a:lnTo>
                <a:lnTo>
                  <a:pt x="488489" y="488489"/>
                </a:lnTo>
                <a:lnTo>
                  <a:pt x="0" y="488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67402" y="7864877"/>
            <a:ext cx="660690" cy="660690"/>
          </a:xfrm>
          <a:custGeom>
            <a:avLst/>
            <a:gdLst/>
            <a:ahLst/>
            <a:cxnLst/>
            <a:rect r="r" b="b" t="t" l="l"/>
            <a:pathLst>
              <a:path h="660690" w="660690">
                <a:moveTo>
                  <a:pt x="0" y="0"/>
                </a:moveTo>
                <a:lnTo>
                  <a:pt x="660690" y="0"/>
                </a:lnTo>
                <a:lnTo>
                  <a:pt x="660690" y="660690"/>
                </a:lnTo>
                <a:lnTo>
                  <a:pt x="0" y="66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83580" y="8014565"/>
            <a:ext cx="53030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Umidjon Sattorov(student at Skillbox platform)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766" y="7109187"/>
            <a:ext cx="11830234" cy="3177813"/>
            <a:chOff x="0" y="0"/>
            <a:chExt cx="9347345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47345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4734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5429066" cy="10287000"/>
            <a:chOff x="0" y="0"/>
            <a:chExt cx="7238755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4390" t="0" r="40145" b="0"/>
            <a:stretch>
              <a:fillRect/>
            </a:stretch>
          </p:blipFill>
          <p:spPr>
            <a:xfrm flipH="false" flipV="false">
              <a:off x="0" y="0"/>
              <a:ext cx="7238755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7259300" y="0"/>
            <a:ext cx="1694792" cy="10287000"/>
            <a:chOff x="0" y="0"/>
            <a:chExt cx="44636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109187"/>
            <a:ext cx="1028700" cy="3177813"/>
            <a:chOff x="0" y="0"/>
            <a:chExt cx="812800" cy="2510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97118" y="692526"/>
            <a:ext cx="7494647" cy="115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>
                <a:solidFill>
                  <a:srgbClr val="000000"/>
                </a:solidFill>
                <a:latin typeface="Garet Bold"/>
              </a:rPr>
              <a:t>CONTENT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297118" y="2384162"/>
            <a:ext cx="969409" cy="9694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97118" y="3565108"/>
            <a:ext cx="969409" cy="96940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97118" y="4746054"/>
            <a:ext cx="969409" cy="96940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97118" y="5927000"/>
            <a:ext cx="969409" cy="9694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97118" y="7107945"/>
            <a:ext cx="969409" cy="96940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011231" y="1028700"/>
            <a:ext cx="1652841" cy="16528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814124" y="816351"/>
            <a:ext cx="771724" cy="77172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8485829" y="2633916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Business problem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85829" y="3814862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Data analysis and preparation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485829" y="4995808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Answering data analysis questions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85829" y="6176754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Feature engineering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485829" y="7357700"/>
            <a:ext cx="73518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Training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770594" cy="10287000"/>
            <a:chOff x="0" y="0"/>
            <a:chExt cx="17832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2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3202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357338" y="2374195"/>
            <a:ext cx="732337" cy="7323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57338" y="4698241"/>
            <a:ext cx="732337" cy="7323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57338" y="7022287"/>
            <a:ext cx="732337" cy="7323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03164" y="2740364"/>
            <a:ext cx="6154098" cy="6154098"/>
          </a:xfrm>
          <a:custGeom>
            <a:avLst/>
            <a:gdLst/>
            <a:ahLst/>
            <a:cxnLst/>
            <a:rect r="r" b="b" t="t" l="l"/>
            <a:pathLst>
              <a:path h="6154098" w="6154098">
                <a:moveTo>
                  <a:pt x="0" y="0"/>
                </a:moveTo>
                <a:lnTo>
                  <a:pt x="6154098" y="0"/>
                </a:lnTo>
                <a:lnTo>
                  <a:pt x="6154098" y="6154098"/>
                </a:lnTo>
                <a:lnTo>
                  <a:pt x="0" y="6154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03164" y="833868"/>
            <a:ext cx="6231001" cy="77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9"/>
              </a:lnSpc>
            </a:pPr>
            <a:r>
              <a:rPr lang="en-US" sz="4506" spc="90">
                <a:solidFill>
                  <a:srgbClr val="FFFFFF"/>
                </a:solidFill>
                <a:latin typeface="Garet Bold"/>
              </a:rPr>
              <a:t>BUSINESS 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78430" y="2505414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</a:rPr>
              <a:t>Hyphothesis testing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78430" y="5242210"/>
            <a:ext cx="9328172" cy="7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5"/>
              </a:lnSpc>
            </a:pPr>
            <a:r>
              <a:rPr lang="en-US" sz="1900">
                <a:solidFill>
                  <a:srgbClr val="000000"/>
                </a:solidFill>
                <a:latin typeface="Open Sans"/>
              </a:rPr>
              <a:t>1)From which source/campaigns/devices/locations does the most targeted traffic come to us(both in terms of traffic volume and in terms of view CR)?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78430" y="4829460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</a:rPr>
              <a:t>Analytical questions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78430" y="7153505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</a:rPr>
              <a:t>Machine learning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78430" y="3068432"/>
            <a:ext cx="932817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1) Organic traffic is no different from paid traiffic in terms of Conversion Rate(CR) to target events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78430" y="3744244"/>
            <a:ext cx="932817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2) Traffic from mobile devices is no different from traffic from desktop devices in terms of CR(Conversion Rate) into target events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78430" y="6110254"/>
            <a:ext cx="932817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2</a:t>
            </a:r>
            <a:r>
              <a:rPr lang="en-US" sz="1899">
                <a:solidFill>
                  <a:srgbClr val="000000"/>
                </a:solidFill>
                <a:latin typeface="Inter"/>
              </a:rPr>
              <a:t>)Which cars are in the greatest demand? Which cars have the best CR(Conversion Rate) for targeted events?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78430" y="7716524"/>
            <a:ext cx="9328172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Classification model for determining whether user in SberBankAuto website performed targeted actions like : 'sub_car_claim_click', sub_car_claim_submit_click', 'sub_open_dialog_click', sub_custom_question_submit_click' and so 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593" y="5314950"/>
            <a:ext cx="16484814" cy="1696142"/>
          </a:xfrm>
          <a:custGeom>
            <a:avLst/>
            <a:gdLst/>
            <a:ahLst/>
            <a:cxnLst/>
            <a:rect r="r" b="b" t="t" l="l"/>
            <a:pathLst>
              <a:path h="1696142" w="16484814">
                <a:moveTo>
                  <a:pt x="0" y="0"/>
                </a:moveTo>
                <a:lnTo>
                  <a:pt x="16484814" y="0"/>
                </a:lnTo>
                <a:lnTo>
                  <a:pt x="16484814" y="1696142"/>
                </a:lnTo>
                <a:lnTo>
                  <a:pt x="0" y="169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227431"/>
            <a:chOff x="0" y="0"/>
            <a:chExt cx="4816593" cy="58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86648"/>
            </a:xfrm>
            <a:custGeom>
              <a:avLst/>
              <a:gdLst/>
              <a:ahLst/>
              <a:cxnLst/>
              <a:rect r="r" b="b" t="t" l="l"/>
              <a:pathLst>
                <a:path h="5866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9853" y="356479"/>
            <a:ext cx="4588107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DATA ANALYSIS</a:t>
            </a:r>
          </a:p>
        </p:txBody>
      </p:sp>
      <p:sp>
        <p:nvSpPr>
          <p:cNvPr name="AutoShape 7" id="7"/>
          <p:cNvSpPr/>
          <p:nvPr/>
        </p:nvSpPr>
        <p:spPr>
          <a:xfrm>
            <a:off x="5488910" y="442204"/>
            <a:ext cx="0" cy="14176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663085" y="443473"/>
            <a:ext cx="9463685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For the step data analysis and preparation, I have done following tasks.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1257" y="5911561"/>
            <a:ext cx="192456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Uploading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5027" y="5911561"/>
            <a:ext cx="248524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</a:rPr>
              <a:t>Correlations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67930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Cleaning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1170" y="5911561"/>
            <a:ext cx="27897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Size reducing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4959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ANALYSIS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713569" y="7011092"/>
            <a:ext cx="0" cy="2713937"/>
          </a:xfrm>
          <a:prstGeom prst="line">
            <a:avLst/>
          </a:prstGeom>
          <a:ln cap="flat" w="47625">
            <a:solidFill>
              <a:srgbClr val="0345E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flipV="true">
            <a:off x="5975988" y="2760081"/>
            <a:ext cx="0" cy="258344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12343162" y="2760081"/>
            <a:ext cx="0" cy="258344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>
            <a:off x="9038429" y="7011092"/>
            <a:ext cx="0" cy="2713937"/>
          </a:xfrm>
          <a:prstGeom prst="line">
            <a:avLst/>
          </a:prstGeom>
          <a:ln cap="flat" w="47625">
            <a:solidFill>
              <a:srgbClr val="0345E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3008380" y="7818124"/>
            <a:ext cx="4444136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Firstly, I have uploaded file to jupyter notebook and do some quick analysis work.(Checking the emptyness of columns and value distribution.)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19257" y="3250715"/>
            <a:ext cx="5863048" cy="207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0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After quick initial analysis, I have found huge amount of empty values. Therefore I have accomplished some correlation analysis for making correct decision about the fate of these columns.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95218" y="3263170"/>
            <a:ext cx="5069204" cy="202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96"/>
              </a:lnSpc>
            </a:pPr>
            <a:r>
              <a:rPr lang="en-US" sz="2197">
                <a:solidFill>
                  <a:srgbClr val="000000"/>
                </a:solidFill>
                <a:latin typeface="Open Sans"/>
              </a:rPr>
              <a:t>After analysis and preparatory work in the dataset, I have reduced the number of unique values in some columns for saving computing resources.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1102" y="7687975"/>
            <a:ext cx="7799466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After correlation analysis, I have dropped columns which has tremendous amount of empty values and removed the columns which doesn’t have great correlation with targeted columns. Moreover, I have filled up missing values of some columns if possible.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6242" y="7358410"/>
            <a:ext cx="444413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Initial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19257" y="2818042"/>
            <a:ext cx="567624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Decision-making for empty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90825" y="2818042"/>
            <a:ext cx="444413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Saving resources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1102" y="7215362"/>
            <a:ext cx="661980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Filling missing values and cleaning data</a:t>
            </a:r>
          </a:p>
        </p:txBody>
      </p:sp>
      <p:grpSp>
        <p:nvGrpSpPr>
          <p:cNvPr name="Group 26" id="26"/>
          <p:cNvGrpSpPr/>
          <p:nvPr/>
        </p:nvGrpSpPr>
        <p:grpSpPr>
          <a:xfrm rot="5400000">
            <a:off x="901593" y="2672654"/>
            <a:ext cx="1479329" cy="147932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916531" y="3551900"/>
            <a:ext cx="771724" cy="7717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287059" y="8247665"/>
            <a:ext cx="2954728" cy="295472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4034" y="0"/>
            <a:ext cx="5833966" cy="10287000"/>
            <a:chOff x="0" y="0"/>
            <a:chExt cx="4609553" cy="812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9553" cy="8128000"/>
            </a:xfrm>
            <a:custGeom>
              <a:avLst/>
              <a:gdLst/>
              <a:ahLst/>
              <a:cxnLst/>
              <a:rect r="r" b="b" t="t" l="l"/>
              <a:pathLst>
                <a:path h="8128000" w="4609553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51064" y="5997897"/>
            <a:ext cx="17185873" cy="47625"/>
          </a:xfrm>
          <a:prstGeom prst="line">
            <a:avLst/>
          </a:prstGeom>
          <a:ln cap="flat" w="476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9144000" y="2400860"/>
            <a:ext cx="0" cy="7222650"/>
          </a:xfrm>
          <a:prstGeom prst="line">
            <a:avLst/>
          </a:prstGeom>
          <a:ln cap="flat" w="476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cap="flat" w="95250">
            <a:solidFill>
              <a:srgbClr val="0345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60134" y="373134"/>
            <a:ext cx="1205102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000000"/>
                </a:solidFill>
                <a:latin typeface="Garet Bold"/>
              </a:rPr>
              <a:t>DATA ANALYSIS AND PREPARATION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09419" y="-2174505"/>
            <a:ext cx="3744615" cy="374461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61163" y="1739776"/>
            <a:ext cx="6236497" cy="4064643"/>
          </a:xfrm>
          <a:custGeom>
            <a:avLst/>
            <a:gdLst/>
            <a:ahLst/>
            <a:cxnLst/>
            <a:rect r="r" b="b" t="t" l="l"/>
            <a:pathLst>
              <a:path h="4064643" w="6236497">
                <a:moveTo>
                  <a:pt x="0" y="0"/>
                </a:moveTo>
                <a:lnTo>
                  <a:pt x="6236497" y="0"/>
                </a:lnTo>
                <a:lnTo>
                  <a:pt x="6236497" y="4064643"/>
                </a:lnTo>
                <a:lnTo>
                  <a:pt x="0" y="4064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52579" y="1737529"/>
            <a:ext cx="7006721" cy="3941280"/>
          </a:xfrm>
          <a:custGeom>
            <a:avLst/>
            <a:gdLst/>
            <a:ahLst/>
            <a:cxnLst/>
            <a:rect r="r" b="b" t="t" l="l"/>
            <a:pathLst>
              <a:path h="3941280" w="7006721">
                <a:moveTo>
                  <a:pt x="0" y="0"/>
                </a:moveTo>
                <a:lnTo>
                  <a:pt x="7006721" y="0"/>
                </a:lnTo>
                <a:lnTo>
                  <a:pt x="7006721" y="3941281"/>
                </a:lnTo>
                <a:lnTo>
                  <a:pt x="0" y="3941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494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5458" y="6240785"/>
            <a:ext cx="6707907" cy="3576651"/>
          </a:xfrm>
          <a:custGeom>
            <a:avLst/>
            <a:gdLst/>
            <a:ahLst/>
            <a:cxnLst/>
            <a:rect r="r" b="b" t="t" l="l"/>
            <a:pathLst>
              <a:path h="3576651" w="6707907">
                <a:moveTo>
                  <a:pt x="0" y="0"/>
                </a:moveTo>
                <a:lnTo>
                  <a:pt x="6707908" y="0"/>
                </a:lnTo>
                <a:lnTo>
                  <a:pt x="6707908" y="3576650"/>
                </a:lnTo>
                <a:lnTo>
                  <a:pt x="0" y="357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52579" y="6364610"/>
            <a:ext cx="7412081" cy="3070179"/>
          </a:xfrm>
          <a:custGeom>
            <a:avLst/>
            <a:gdLst/>
            <a:ahLst/>
            <a:cxnLst/>
            <a:rect r="r" b="b" t="t" l="l"/>
            <a:pathLst>
              <a:path h="3070179" w="7412081">
                <a:moveTo>
                  <a:pt x="0" y="0"/>
                </a:moveTo>
                <a:lnTo>
                  <a:pt x="7412082" y="0"/>
                </a:lnTo>
                <a:lnTo>
                  <a:pt x="7412082" y="3070179"/>
                </a:lnTo>
                <a:lnTo>
                  <a:pt x="0" y="307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69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452020" y="3452956"/>
            <a:ext cx="28757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Uploading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7898932" y="3122414"/>
            <a:ext cx="35368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Correlations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-586758" y="7611169"/>
            <a:ext cx="28757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Cleaning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7627662" y="7699432"/>
            <a:ext cx="4079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Size reducing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69940" y="1783610"/>
            <a:ext cx="11348119" cy="5931655"/>
          </a:xfrm>
          <a:custGeom>
            <a:avLst/>
            <a:gdLst/>
            <a:ahLst/>
            <a:cxnLst/>
            <a:rect r="r" b="b" t="t" l="l"/>
            <a:pathLst>
              <a:path h="5931655" w="11348119">
                <a:moveTo>
                  <a:pt x="0" y="0"/>
                </a:moveTo>
                <a:lnTo>
                  <a:pt x="11348120" y="0"/>
                </a:lnTo>
                <a:lnTo>
                  <a:pt x="11348120" y="5931655"/>
                </a:lnTo>
                <a:lnTo>
                  <a:pt x="0" y="5931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8951" y="296934"/>
            <a:ext cx="1493004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ANSWERING DATA ANALYSIS QUESTIONS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4216" y="8402955"/>
            <a:ext cx="739971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In order to test the hyphothesis for probability, I have used Cramer’s V algorithm.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2949" y="7915290"/>
            <a:ext cx="36621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Hyphothesis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8951" y="1770433"/>
            <a:ext cx="7121526" cy="5958009"/>
          </a:xfrm>
          <a:custGeom>
            <a:avLst/>
            <a:gdLst/>
            <a:ahLst/>
            <a:cxnLst/>
            <a:rect r="r" b="b" t="t" l="l"/>
            <a:pathLst>
              <a:path h="5958009" w="7121526">
                <a:moveTo>
                  <a:pt x="0" y="0"/>
                </a:moveTo>
                <a:lnTo>
                  <a:pt x="7121527" y="0"/>
                </a:lnTo>
                <a:lnTo>
                  <a:pt x="7121527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0252" y="1752755"/>
            <a:ext cx="6409097" cy="5734455"/>
          </a:xfrm>
          <a:custGeom>
            <a:avLst/>
            <a:gdLst/>
            <a:ahLst/>
            <a:cxnLst/>
            <a:rect r="r" b="b" t="t" l="l"/>
            <a:pathLst>
              <a:path h="5734455" w="6409097">
                <a:moveTo>
                  <a:pt x="0" y="0"/>
                </a:moveTo>
                <a:lnTo>
                  <a:pt x="6409097" y="0"/>
                </a:lnTo>
                <a:lnTo>
                  <a:pt x="6409097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51" y="296934"/>
            <a:ext cx="1493004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ANSWERING DATA ANALYSIS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51" y="8389440"/>
            <a:ext cx="739971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From the little stem chart, we can easily infer that the prevalent source of utm which the traffic come from 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454" y="8389440"/>
            <a:ext cx="7906692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From the given scatter plot, we can easily conclude that the most traffic to the website is come from </a:t>
            </a:r>
            <a:r>
              <a:rPr lang="en-US" sz="2300">
                <a:solidFill>
                  <a:srgbClr val="000000"/>
                </a:solidFill>
                <a:latin typeface="Open Sans Bold"/>
              </a:rPr>
              <a:t>okTXSMadDkjvntEHzIjp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951" y="7917581"/>
            <a:ext cx="73997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Most common utm_source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454" y="7917581"/>
            <a:ext cx="790669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Most common utm_campaign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951" y="9349560"/>
            <a:ext cx="739971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 Bold"/>
              </a:rPr>
              <a:t>vFcAhRxLfOWKhvxjELkx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4132" y="1956027"/>
            <a:ext cx="7129354" cy="5586821"/>
          </a:xfrm>
          <a:custGeom>
            <a:avLst/>
            <a:gdLst/>
            <a:ahLst/>
            <a:cxnLst/>
            <a:rect r="r" b="b" t="t" l="l"/>
            <a:pathLst>
              <a:path h="5586821" w="7129354">
                <a:moveTo>
                  <a:pt x="0" y="0"/>
                </a:moveTo>
                <a:lnTo>
                  <a:pt x="7129354" y="0"/>
                </a:lnTo>
                <a:lnTo>
                  <a:pt x="7129354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07915" y="1790061"/>
            <a:ext cx="6413772" cy="5697150"/>
          </a:xfrm>
          <a:custGeom>
            <a:avLst/>
            <a:gdLst/>
            <a:ahLst/>
            <a:cxnLst/>
            <a:rect r="r" b="b" t="t" l="l"/>
            <a:pathLst>
              <a:path h="5697150" w="6413772">
                <a:moveTo>
                  <a:pt x="0" y="0"/>
                </a:moveTo>
                <a:lnTo>
                  <a:pt x="6413772" y="0"/>
                </a:lnTo>
                <a:lnTo>
                  <a:pt x="6413772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51" y="296934"/>
            <a:ext cx="1493004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ANSWERING DATA ANALYSIS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51" y="8389440"/>
            <a:ext cx="739971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Given bar chart represents that </a:t>
            </a:r>
            <a:r>
              <a:rPr lang="en-US" sz="2300">
                <a:solidFill>
                  <a:srgbClr val="000000"/>
                </a:solidFill>
                <a:latin typeface="Open Sans Bold"/>
              </a:rPr>
              <a:t>mobile devices</a:t>
            </a:r>
            <a:r>
              <a:rPr lang="en-US" sz="2300">
                <a:solidFill>
                  <a:srgbClr val="000000"/>
                </a:solidFill>
                <a:latin typeface="Open Sans"/>
              </a:rPr>
              <a:t> were the dominant category of technology which users used when accessing the website.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454" y="8389440"/>
            <a:ext cx="7906692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Scatter plot illustrates that the most people to the car renting website were the </a:t>
            </a:r>
            <a:r>
              <a:rPr lang="en-US" sz="2300">
                <a:solidFill>
                  <a:srgbClr val="000000"/>
                </a:solidFill>
                <a:latin typeface="Open Sans Bold"/>
              </a:rPr>
              <a:t>Russian</a:t>
            </a:r>
            <a:r>
              <a:rPr lang="en-US" sz="2300">
                <a:solidFill>
                  <a:srgbClr val="000000"/>
                </a:solidFill>
                <a:latin typeface="Open Sans"/>
              </a:rPr>
              <a:t> residents.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951" y="7917581"/>
            <a:ext cx="73997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Most common device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454" y="7917581"/>
            <a:ext cx="790669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Most common country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98994" y="7487211"/>
            <a:ext cx="3987330" cy="39873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8773" y="2535686"/>
            <a:ext cx="8115300" cy="4427502"/>
          </a:xfrm>
          <a:custGeom>
            <a:avLst/>
            <a:gdLst/>
            <a:ahLst/>
            <a:cxnLst/>
            <a:rect r="r" b="b" t="t" l="l"/>
            <a:pathLst>
              <a:path h="4427502" w="8115300">
                <a:moveTo>
                  <a:pt x="0" y="0"/>
                </a:moveTo>
                <a:lnTo>
                  <a:pt x="8115300" y="0"/>
                </a:lnTo>
                <a:lnTo>
                  <a:pt x="8115300" y="4427502"/>
                </a:lnTo>
                <a:lnTo>
                  <a:pt x="0" y="44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1454" y="1842331"/>
            <a:ext cx="7069553" cy="5814212"/>
          </a:xfrm>
          <a:custGeom>
            <a:avLst/>
            <a:gdLst/>
            <a:ahLst/>
            <a:cxnLst/>
            <a:rect r="r" b="b" t="t" l="l"/>
            <a:pathLst>
              <a:path h="5814212" w="7069553">
                <a:moveTo>
                  <a:pt x="0" y="0"/>
                </a:moveTo>
                <a:lnTo>
                  <a:pt x="7069554" y="0"/>
                </a:lnTo>
                <a:lnTo>
                  <a:pt x="7069554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51" y="296934"/>
            <a:ext cx="1493004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ANSWERING DATA ANALYSIS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51" y="8389440"/>
            <a:ext cx="739971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Bar chart indicates that the most trendy model of cars which was rented by website users were </a:t>
            </a:r>
            <a:r>
              <a:rPr lang="en-US" sz="2300">
                <a:solidFill>
                  <a:srgbClr val="000000"/>
                </a:solidFill>
                <a:latin typeface="Open Sans Bold"/>
              </a:rPr>
              <a:t>rapid</a:t>
            </a:r>
            <a:r>
              <a:rPr lang="en-US" sz="2300">
                <a:solidFill>
                  <a:srgbClr val="000000"/>
                </a:solidFill>
                <a:latin typeface="Open Sans"/>
              </a:rPr>
              <a:t> and </a:t>
            </a:r>
            <a:r>
              <a:rPr lang="en-US" sz="2300">
                <a:solidFill>
                  <a:srgbClr val="000000"/>
                </a:solidFill>
                <a:latin typeface="Open Sans Bold"/>
              </a:rPr>
              <a:t>vesta</a:t>
            </a:r>
            <a:r>
              <a:rPr lang="en-US" sz="2300">
                <a:solidFill>
                  <a:srgbClr val="000000"/>
                </a:solidFill>
                <a:latin typeface="Open Sans"/>
              </a:rPr>
              <a:t>.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454" y="8800791"/>
            <a:ext cx="7906692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As the contribution of social media to overall traffic to the website doesn’t comprise huge percentage, it is better to invest to other marketing campaigns.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951" y="7917581"/>
            <a:ext cx="73997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The most demanded cars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454" y="7917581"/>
            <a:ext cx="882654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</a:rPr>
              <a:t>Do the company need to invest to social media campaign?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DAGGJ8LLxOs</dc:identifier>
  <dcterms:modified xsi:type="dcterms:W3CDTF">2011-08-01T06:04:30Z</dcterms:modified>
  <cp:revision>1</cp:revision>
  <dc:title>December 2023</dc:title>
</cp:coreProperties>
</file>